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16"/>
  </p:notesMasterIdLst>
  <p:handoutMasterIdLst>
    <p:handoutMasterId r:id="rId17"/>
  </p:handoutMasterIdLst>
  <p:sldIdLst>
    <p:sldId id="324" r:id="rId6"/>
    <p:sldId id="323" r:id="rId7"/>
    <p:sldId id="325" r:id="rId8"/>
    <p:sldId id="326" r:id="rId9"/>
    <p:sldId id="331" r:id="rId10"/>
    <p:sldId id="332" r:id="rId11"/>
    <p:sldId id="333" r:id="rId12"/>
    <p:sldId id="327" r:id="rId13"/>
    <p:sldId id="328" r:id="rId14"/>
    <p:sldId id="330" r:id="rId15"/>
  </p:sldIdLst>
  <p:sldSz cx="12188825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Caruso" initials="TC" lastIdx="3" clrIdx="0">
    <p:extLst>
      <p:ext uri="{19B8F6BF-5375-455C-9EA6-DF929625EA0E}">
        <p15:presenceInfo xmlns:p15="http://schemas.microsoft.com/office/powerpoint/2012/main" userId="15b9a2c6cc7e449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81" autoAdjust="0"/>
  </p:normalViewPr>
  <p:slideViewPr>
    <p:cSldViewPr showGuides="1">
      <p:cViewPr varScale="1">
        <p:scale>
          <a:sx n="102" d="100"/>
          <a:sy n="102" d="100"/>
        </p:scale>
        <p:origin x="126" y="288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08T21:59:07.287" idx="1">
    <p:pos x="4344" y="1434"/>
    <p:text>Are you sure you do not want me to animate these?  THe slide is useless and has only Overdoing/Underdoing on it.</p:text>
    <p:extLst>
      <p:ext uri="{C676402C-5697-4E1C-873F-D02D1690AC5C}">
        <p15:threadingInfo xmlns:p15="http://schemas.microsoft.com/office/powerpoint/2012/main" timeZoneBias="300"/>
      </p:ext>
    </p:extLst>
  </p:cm>
  <p:cm authorId="1" dt="2020-02-08T21:59:28.254" idx="2">
    <p:pos x="2619" y="2857"/>
    <p:text>???</p:text>
    <p:extLst>
      <p:ext uri="{C676402C-5697-4E1C-873F-D02D1690AC5C}">
        <p15:threadingInfo xmlns:p15="http://schemas.microsoft.com/office/powerpoint/2012/main" timeZoneBias="3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3/12/2020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3/12/2020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3/12/2020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defRPr/>
            </a:lvl1pPr>
            <a:lvl2pPr marL="571500" indent="-339725"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3/12/2020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54F16-F151-465C-BC19-96669EA99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08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67226-2CE3-459B-8B4D-C9C65AB60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08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39218-FA9C-4A82-9DC7-61D13542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94BC7-5556-49AB-9202-94D1E9934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A1B02-F14B-4E21-8D5D-9C90342F6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86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804DC-FBCA-4603-8907-635A883B9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6820C-69A4-43DB-94BB-CD844ACAA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1079-155E-4B5F-A92F-9DB764142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B603F-F3BD-40F3-8C51-C92E545D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9675B-1881-4E66-9BAB-ADE9DE3C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9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0A39-E96A-4F60-BF76-21343A39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24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649774-D552-4F53-B655-8B21D2C89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24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4E95B-FC95-4CA5-8519-83BD3AAC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49E0C-480E-4E1C-AD34-876A20057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63E3C-DD4C-4348-A796-1C75914E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38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F2C1-7FB9-4242-B08A-B050FD75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3A427-1120-40DD-9951-BE247CE2F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DD567-E433-4BA6-9A5E-C33E88D4C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001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E5978-E1D8-48CB-A450-F8C902036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2A8E1-1710-4999-8333-3BDFCC71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9FFC6-7EC6-4B5A-A827-8E78CA705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89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A50F-0A38-46C9-8C6E-526D69BE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24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E345E-4100-4D56-894C-406D10517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62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D6482-967C-4C70-81D5-5497F88E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62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70709-10DB-45C4-A851-7C3451BE3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1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A907B-31B9-42AB-BFEB-B2A6D953F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16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BEC536-39F1-49BC-80A2-6ED0E556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73CE3-E88E-4ECC-A56A-6E8FFFC2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3E89C-2E9C-441D-ADD7-524290E5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90C4-7060-4C48-9B6A-6EC501D03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6501AB-83BD-49DF-96B4-FAD194AB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F65B4E-37B0-47EC-89FD-360688EAA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C4233-6974-4992-8CC2-A45E587FB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84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2CB2F-D3C1-4783-B614-F4BA2B8F6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5328CA-CA61-4BBF-A531-DC99FD990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8184E-C9D6-413C-8A84-09F5BD1C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9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C9D2-FAA9-4FFD-8E80-D09DC86D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7D256-8B9C-40F4-83B1-FADC45AA5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DE020-8267-460F-9B85-525E7C86C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C552E-0101-438E-A93C-796C667B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7FBB8-9916-4C2D-8B11-6DF491CB7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C5690-584A-4816-A59C-7456DF192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50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1081-A4A3-4A5A-BEE8-68CC2F28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C8B45-5714-4A10-B761-7C5246CF1C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8F47E-9E24-47EC-865C-6DDADD3AD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8B3F7-D4A0-4FB8-88C8-8986FA64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D751B-8EE1-4A36-801B-69D20E52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DACA3-72D0-4586-9AE5-CD5D7CB6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59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7E9D-A5B0-4B56-A737-A72834F5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2C33E-FBE3-471E-8119-F811A1F99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1C871-E9B6-4887-8084-851E4908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28CFD-5443-4458-B589-992294C08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B2624-2D8C-4C55-985B-46DDDA99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45697D-5D50-4FAF-BE20-10A8342386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313" y="365125"/>
            <a:ext cx="262731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F2A29-3066-4694-8BF9-69DBE6909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271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03374-86BD-46D4-806A-D7BC6FE5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86303-645C-42BC-B8BC-B75DBC64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3C593-0511-493F-97B4-ED463C72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0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3/12/2020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E0BFC3-5C2A-46C1-9E0A-A6BD7801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2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D47DA-004C-4B8E-A48C-8328988AF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24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4FAAA-E7ED-46BB-AB00-A99DFFA8A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16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D37B1-0791-4B7C-8EFA-B483B3D7F49E}" type="datetimeFigureOut">
              <a:rPr lang="en-US" smtClean="0"/>
              <a:t>3/12/2020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FE7F3-7F3D-4259-BE3E-6C0A8C2E6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84368-C686-4B48-9E37-51E0D0AA3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CDB6-6343-4A3A-90F7-79ED70C5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3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42222-865A-4373-9E72-D755A249C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9601198" cy="2895600"/>
          </a:xfrm>
        </p:spPr>
        <p:txBody>
          <a:bodyPr/>
          <a:lstStyle/>
          <a:p>
            <a:r>
              <a:rPr lang="en-US" dirty="0"/>
              <a:t>Shadow of Leadership</a:t>
            </a:r>
          </a:p>
        </p:txBody>
      </p:sp>
    </p:spTree>
    <p:extLst>
      <p:ext uri="{BB962C8B-B14F-4D97-AF65-F5344CB8AC3E}">
        <p14:creationId xmlns:p14="http://schemas.microsoft.com/office/powerpoint/2010/main" val="375310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9A46-9CFD-444F-9978-8E83FE41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shadow?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Jung’s definition vs. MKP’s altered use </a:t>
            </a:r>
          </a:p>
          <a:p>
            <a:pPr lvl="1"/>
            <a:r>
              <a:rPr lang="en-US" dirty="0"/>
              <a:t>All that is unknown about us </a:t>
            </a:r>
          </a:p>
          <a:p>
            <a:pPr lvl="1"/>
            <a:r>
              <a:rPr lang="en-US" dirty="0"/>
              <a:t>What we repress, hide, and deny - stay unconsciousness </a:t>
            </a:r>
          </a:p>
          <a:p>
            <a:pPr marL="231775" lvl="1" indent="0">
              <a:buNone/>
            </a:pPr>
            <a:endParaRPr lang="en-US" sz="800" dirty="0"/>
          </a:p>
          <a:p>
            <a:pPr marL="463550" lvl="2" indent="0">
              <a:buNone/>
            </a:pPr>
            <a:r>
              <a:rPr lang="en-US" dirty="0">
                <a:solidFill>
                  <a:schemeClr val="accent1"/>
                </a:solidFill>
              </a:rPr>
              <a:t>   = </a:t>
            </a:r>
            <a:r>
              <a:rPr lang="en-US" b="1" dirty="0">
                <a:solidFill>
                  <a:schemeClr val="accent1"/>
                </a:solidFill>
              </a:rPr>
              <a:t>Disowned</a:t>
            </a:r>
            <a:r>
              <a:rPr lang="en-US" dirty="0">
                <a:solidFill>
                  <a:schemeClr val="accent1"/>
                </a:solidFill>
              </a:rPr>
              <a:t> shadow </a:t>
            </a:r>
          </a:p>
          <a:p>
            <a:pPr marL="463550" lvl="2" indent="0">
              <a:buNone/>
            </a:pPr>
            <a:r>
              <a:rPr lang="en-US" dirty="0">
                <a:solidFill>
                  <a:schemeClr val="accent1"/>
                </a:solidFill>
              </a:rPr>
              <a:t>			   </a:t>
            </a:r>
            <a:r>
              <a:rPr lang="en-US" dirty="0"/>
              <a:t>= small subset</a:t>
            </a:r>
          </a:p>
          <a:p>
            <a:pPr marL="463550" lvl="2" indent="0">
              <a:buNone/>
            </a:pPr>
            <a:endParaRPr lang="en-US" sz="800" dirty="0"/>
          </a:p>
          <a:p>
            <a:pPr lvl="1"/>
            <a:r>
              <a:rPr lang="en-US" dirty="0"/>
              <a:t>Includes much more than what is disowned: </a:t>
            </a:r>
          </a:p>
          <a:p>
            <a:pPr marL="801688" lvl="2"/>
            <a:r>
              <a:rPr lang="en-US" dirty="0">
                <a:solidFill>
                  <a:schemeClr val="accent1"/>
                </a:solidFill>
              </a:rPr>
              <a:t>Well beyond mother &amp; father wounds </a:t>
            </a:r>
          </a:p>
        </p:txBody>
      </p:sp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0C0C-19A1-4B23-BACC-A3B86E06D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3200" dirty="0"/>
              <a:t>How does shadow operate in us?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56826-4140-4BCD-A679-0F8CD15D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Expresses in ways that we won’t know </a:t>
            </a:r>
          </a:p>
          <a:p>
            <a:pPr lvl="1"/>
            <a:r>
              <a:rPr lang="en-US" dirty="0"/>
              <a:t>We don’t want to know about it - it’s unacceptable </a:t>
            </a:r>
          </a:p>
          <a:p>
            <a:pPr lvl="1"/>
            <a:r>
              <a:rPr lang="en-US" dirty="0"/>
              <a:t>We don’t provide what it needs - it is unloved and not nourished </a:t>
            </a:r>
          </a:p>
          <a:p>
            <a:r>
              <a:rPr lang="en-US" b="1" dirty="0"/>
              <a:t>Come towards us from outside of us </a:t>
            </a:r>
          </a:p>
          <a:p>
            <a:pPr lvl="1"/>
            <a:r>
              <a:rPr lang="en-US" dirty="0"/>
              <a:t>We reject it - it’s not claimed/owned </a:t>
            </a:r>
          </a:p>
          <a:p>
            <a:pPr lvl="1"/>
            <a:r>
              <a:rPr lang="en-US" dirty="0"/>
              <a:t>Repeatedly comes to meet us, to remind us it’s there, waiting to be claimed </a:t>
            </a:r>
          </a:p>
          <a:p>
            <a:pPr lvl="1"/>
            <a:r>
              <a:rPr lang="en-US" dirty="0"/>
              <a:t>We judge it, reject it, find it unacceptable in others</a:t>
            </a:r>
          </a:p>
        </p:txBody>
      </p:sp>
    </p:spTree>
    <p:extLst>
      <p:ext uri="{BB962C8B-B14F-4D97-AF65-F5344CB8AC3E}">
        <p14:creationId xmlns:p14="http://schemas.microsoft.com/office/powerpoint/2010/main" val="52420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2F417-AF38-48C9-9794-9BB2275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shadow in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E9951-E638-4563-AA25-710EF0D9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Personal vs. impersonal / losing objectivity </a:t>
            </a:r>
          </a:p>
          <a:p>
            <a:pPr lvl="1"/>
            <a:r>
              <a:rPr lang="en-US" dirty="0"/>
              <a:t>Pushing a personal agenda</a:t>
            </a:r>
          </a:p>
          <a:p>
            <a:pPr lvl="1"/>
            <a:r>
              <a:rPr lang="en-US" dirty="0"/>
              <a:t>Playing favorites</a:t>
            </a:r>
          </a:p>
          <a:p>
            <a:pPr lvl="1"/>
            <a:r>
              <a:rPr lang="en-US" dirty="0"/>
              <a:t>Head strong / not flexible </a:t>
            </a:r>
          </a:p>
          <a:p>
            <a:pPr lvl="1"/>
            <a:r>
              <a:rPr lang="en-US" dirty="0"/>
              <a:t>Not being attentive to those being led </a:t>
            </a:r>
          </a:p>
        </p:txBody>
      </p:sp>
    </p:spTree>
    <p:extLst>
      <p:ext uri="{BB962C8B-B14F-4D97-AF65-F5344CB8AC3E}">
        <p14:creationId xmlns:p14="http://schemas.microsoft.com/office/powerpoint/2010/main" val="329901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2F417-AF38-48C9-9794-9BB2275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shadow in leaders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E9951-E638-4563-AA25-710EF0D9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Behaviors driven by insecurity</a:t>
            </a:r>
          </a:p>
          <a:p>
            <a:pPr lvl="1"/>
            <a:r>
              <a:rPr lang="en-US" dirty="0"/>
              <a:t>Running over people (steamrolling)</a:t>
            </a:r>
          </a:p>
          <a:p>
            <a:pPr lvl="1"/>
            <a:r>
              <a:rPr lang="en-US" dirty="0"/>
              <a:t>Need for control (out of insecurity)</a:t>
            </a:r>
          </a:p>
          <a:p>
            <a:pPr lvl="1"/>
            <a:r>
              <a:rPr lang="en-US" dirty="0"/>
              <a:t>Pleasing behavior (need to be liked)</a:t>
            </a:r>
          </a:p>
          <a:p>
            <a:pPr lvl="1"/>
            <a:r>
              <a:rPr lang="en-US" dirty="0"/>
              <a:t>“I’m not enough” (“My leadership can be challenged, and I’ll be shown that I’m not enough.”)</a:t>
            </a:r>
          </a:p>
        </p:txBody>
      </p:sp>
    </p:spTree>
    <p:extLst>
      <p:ext uri="{BB962C8B-B14F-4D97-AF65-F5344CB8AC3E}">
        <p14:creationId xmlns:p14="http://schemas.microsoft.com/office/powerpoint/2010/main" val="403902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2F417-AF38-48C9-9794-9BB2275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shadow in leaders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E9951-E638-4563-AA25-710EF0D9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Application of power</a:t>
            </a:r>
          </a:p>
          <a:p>
            <a:pPr lvl="1"/>
            <a:r>
              <a:rPr lang="en-US" sz="2200" dirty="0"/>
              <a:t>Overdoing it </a:t>
            </a:r>
          </a:p>
          <a:p>
            <a:pPr lvl="2"/>
            <a:r>
              <a:rPr lang="en-US" sz="1700" dirty="0"/>
              <a:t>Being heavy handed</a:t>
            </a:r>
          </a:p>
          <a:p>
            <a:pPr lvl="2"/>
            <a:r>
              <a:rPr lang="en-US" sz="1700" dirty="0"/>
              <a:t>Driving an agenda rigidly</a:t>
            </a:r>
          </a:p>
          <a:p>
            <a:pPr lvl="2"/>
            <a:r>
              <a:rPr lang="en-US" sz="1700" dirty="0"/>
              <a:t>Running roughshod over people</a:t>
            </a:r>
          </a:p>
          <a:p>
            <a:pPr lvl="2"/>
            <a:r>
              <a:rPr lang="en-US" sz="1700" dirty="0"/>
              <a:t>Not being attentive to those being led</a:t>
            </a:r>
          </a:p>
          <a:p>
            <a:pPr lvl="2"/>
            <a:r>
              <a:rPr lang="en-US" sz="1700" dirty="0"/>
              <a:t>Wielding power inappropriately</a:t>
            </a:r>
          </a:p>
          <a:p>
            <a:pPr lvl="1"/>
            <a:r>
              <a:rPr lang="en-US" sz="2200" dirty="0"/>
              <a:t>Underdoing it</a:t>
            </a:r>
          </a:p>
          <a:p>
            <a:pPr lvl="2"/>
            <a:r>
              <a:rPr lang="en-US" dirty="0"/>
              <a:t>Giving away our power</a:t>
            </a:r>
          </a:p>
          <a:p>
            <a:pPr lvl="1"/>
            <a:r>
              <a:rPr lang="en-US" sz="2200" dirty="0"/>
              <a:t>“I know what needs to be done, and I’m the only one”</a:t>
            </a:r>
          </a:p>
          <a:p>
            <a:pPr lvl="1"/>
            <a:r>
              <a:rPr lang="en-US" sz="2200" dirty="0"/>
              <a:t>”I don’t trust anyone else to do it.”</a:t>
            </a:r>
          </a:p>
        </p:txBody>
      </p:sp>
    </p:spTree>
    <p:extLst>
      <p:ext uri="{BB962C8B-B14F-4D97-AF65-F5344CB8AC3E}">
        <p14:creationId xmlns:p14="http://schemas.microsoft.com/office/powerpoint/2010/main" val="370427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2F417-AF38-48C9-9794-9BB2275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shadow in leaders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E9951-E638-4563-AA25-710EF0D93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Diversity </a:t>
            </a:r>
          </a:p>
          <a:p>
            <a:pPr lvl="1"/>
            <a:r>
              <a:rPr lang="en-US" dirty="0"/>
              <a:t>Multicultural issues</a:t>
            </a:r>
          </a:p>
          <a:p>
            <a:pPr lvl="1"/>
            <a:r>
              <a:rPr lang="en-US" dirty="0"/>
              <a:t>Reactions to different populations</a:t>
            </a:r>
          </a:p>
          <a:p>
            <a:pPr lvl="1"/>
            <a:r>
              <a:rPr lang="en-US" dirty="0" err="1"/>
              <a:t>Invisibilizing</a:t>
            </a:r>
            <a:r>
              <a:rPr lang="en-US" dirty="0"/>
              <a:t> people of color</a:t>
            </a:r>
          </a:p>
          <a:p>
            <a:r>
              <a:rPr lang="en-US" dirty="0"/>
              <a:t>Parent/child projections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1536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BD11-96AD-40F2-AD0A-2E617ACF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SHARING</a:t>
            </a:r>
          </a:p>
        </p:txBody>
      </p:sp>
    </p:spTree>
    <p:extLst>
      <p:ext uri="{BB962C8B-B14F-4D97-AF65-F5344CB8AC3E}">
        <p14:creationId xmlns:p14="http://schemas.microsoft.com/office/powerpoint/2010/main" val="337901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FF078-5D51-44FC-890A-1C30E167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 about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E4A30-8608-4350-AA3A-4536160BF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you know about it? (We can’t see it!) </a:t>
            </a:r>
          </a:p>
          <a:p>
            <a:pPr lvl="1"/>
            <a:r>
              <a:rPr lang="en-US" dirty="0"/>
              <a:t>Active reflections</a:t>
            </a:r>
          </a:p>
          <a:p>
            <a:pPr lvl="1"/>
            <a:r>
              <a:rPr lang="en-US" dirty="0"/>
              <a:t>Passive reflections</a:t>
            </a:r>
          </a:p>
          <a:p>
            <a:r>
              <a:rPr lang="en-US" dirty="0"/>
              <a:t>When it happens, then what?</a:t>
            </a:r>
          </a:p>
        </p:txBody>
      </p:sp>
    </p:spTree>
    <p:extLst>
      <p:ext uri="{BB962C8B-B14F-4D97-AF65-F5344CB8AC3E}">
        <p14:creationId xmlns:p14="http://schemas.microsoft.com/office/powerpoint/2010/main" val="396579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BD11-96AD-40F2-AD0A-2E617ACF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BREAKOUTS</a:t>
            </a:r>
          </a:p>
        </p:txBody>
      </p:sp>
    </p:spTree>
    <p:extLst>
      <p:ext uri="{BB962C8B-B14F-4D97-AF65-F5344CB8AC3E}">
        <p14:creationId xmlns:p14="http://schemas.microsoft.com/office/powerpoint/2010/main" val="53801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49C11C-71DC-49B6-ACD8-27E3AE088D1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1409</TotalTime>
  <Words>343</Words>
  <Application>Microsoft Office PowerPoint</Application>
  <PresentationFormat>Custom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Blue atom design template</vt:lpstr>
      <vt:lpstr>Custom Design</vt:lpstr>
      <vt:lpstr>Shadow of Leadership</vt:lpstr>
      <vt:lpstr>What is shadow?</vt:lpstr>
      <vt:lpstr>How does shadow operate in us? </vt:lpstr>
      <vt:lpstr>Examples of shadow in leaders</vt:lpstr>
      <vt:lpstr>Examples of shadow in leaders (continued)</vt:lpstr>
      <vt:lpstr>Examples of shadow in leaders (continued)</vt:lpstr>
      <vt:lpstr>Examples of shadow in leaders (continued)</vt:lpstr>
      <vt:lpstr>SHARING</vt:lpstr>
      <vt:lpstr>What can you do about it?</vt:lpstr>
      <vt:lpstr>BREAKOUTS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Visioning</dc:title>
  <dc:creator>Tom Caruso</dc:creator>
  <cp:lastModifiedBy>Tom Caruso</cp:lastModifiedBy>
  <cp:revision>26</cp:revision>
  <dcterms:created xsi:type="dcterms:W3CDTF">2018-11-15T18:17:12Z</dcterms:created>
  <dcterms:modified xsi:type="dcterms:W3CDTF">2020-03-13T15:04:03Z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